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77" r:id="rId2"/>
    <p:sldId id="284" r:id="rId3"/>
    <p:sldId id="278" r:id="rId4"/>
    <p:sldId id="259" r:id="rId5"/>
    <p:sldId id="280" r:id="rId6"/>
    <p:sldId id="279" r:id="rId7"/>
    <p:sldId id="286" r:id="rId8"/>
    <p:sldId id="258" r:id="rId9"/>
    <p:sldId id="281" r:id="rId10"/>
    <p:sldId id="283" r:id="rId11"/>
    <p:sldId id="285" r:id="rId12"/>
    <p:sldId id="260" r:id="rId13"/>
    <p:sldId id="261" r:id="rId14"/>
    <p:sldId id="262" r:id="rId15"/>
    <p:sldId id="289" r:id="rId16"/>
    <p:sldId id="290" r:id="rId17"/>
    <p:sldId id="291" r:id="rId18"/>
    <p:sldId id="296" r:id="rId19"/>
    <p:sldId id="292" r:id="rId20"/>
    <p:sldId id="295" r:id="rId21"/>
    <p:sldId id="293" r:id="rId22"/>
    <p:sldId id="294" r:id="rId23"/>
    <p:sldId id="297" r:id="rId24"/>
  </p:sldIdLst>
  <p:sldSz cx="9144000" cy="5143500" type="screen16x9"/>
  <p:notesSz cx="6858000" cy="9144000"/>
  <p:embeddedFontLs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Titillium Web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41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042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725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72252b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5072252b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28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975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72252b8c_0_48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 riunito in meno slide perchè se no avremmo dovuto spendere due parole su ognuna e me non valeva la pena andare troppo nei dettagli anche dei pacchetti</a:t>
            </a:r>
            <a:endParaRPr/>
          </a:p>
        </p:txBody>
      </p:sp>
      <p:sp>
        <p:nvSpPr>
          <p:cNvPr id="377" name="Google Shape;377;g5072252b8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356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226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197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81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6856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52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22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1_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247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8" r:id="rId8"/>
    <p:sldLayoutId id="2147483660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lides.com/oh-greta/deck?ref=share#/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10" Type="http://schemas.openxmlformats.org/officeDocument/2006/relationships/image" Target="../media/image10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riac/RLadiesBari_2dicembre19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queiroz.shinyapps.io/rshinylad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ladies.org/code-of-conduc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204300" y="133590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sz="18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800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sz="18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endParaRPr sz="1800" dirty="0">
              <a:latin typeface="Courier"/>
              <a:ea typeface="Courier"/>
              <a:cs typeface="Courier"/>
              <a:sym typeface="Courier"/>
            </a:endParaRPr>
          </a:p>
          <a:p>
            <a:r>
              <a:rPr lang="en" sz="1800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sz="18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r>
              <a:rPr lang="en" sz="1800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sz="18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800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sz="1800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</a:t>
            </a:r>
            <a:r>
              <a:rPr lang="en-US" sz="1800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Bari</a:t>
            </a:r>
            <a:r>
              <a:rPr lang="en" sz="1800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sz="18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22D89-C39A-4FBF-9503-5098B271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11" y="1912662"/>
            <a:ext cx="2474954" cy="1385974"/>
          </a:xfrm>
          <a:prstGeom prst="rect">
            <a:avLst/>
          </a:prstGeom>
        </p:spPr>
      </p:pic>
      <p:pic>
        <p:nvPicPr>
          <p:cNvPr id="1026" name="Picture 2" descr="Image result for rmarkdown logo">
            <a:extLst>
              <a:ext uri="{FF2B5EF4-FFF2-40B4-BE49-F238E27FC236}">
                <a16:creationId xmlns:a16="http://schemas.microsoft.com/office/drawing/2014/main" id="{C115B502-E2D1-454F-B2C1-A393ADA2E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7" t="25630" r="21462" b="26298"/>
          <a:stretch/>
        </p:blipFill>
        <p:spPr bwMode="auto">
          <a:xfrm>
            <a:off x="5723602" y="1867931"/>
            <a:ext cx="1146200" cy="127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73">
            <a:extLst>
              <a:ext uri="{FF2B5EF4-FFF2-40B4-BE49-F238E27FC236}">
                <a16:creationId xmlns:a16="http://schemas.microsoft.com/office/drawing/2014/main" id="{2321BC3D-7837-437C-BA90-95E715549D26}"/>
              </a:ext>
            </a:extLst>
          </p:cNvPr>
          <p:cNvSpPr txBox="1">
            <a:spLocks/>
          </p:cNvSpPr>
          <p:nvPr/>
        </p:nvSpPr>
        <p:spPr>
          <a:xfrm>
            <a:off x="1237098" y="2032057"/>
            <a:ext cx="2082418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da</a:t>
            </a:r>
            <a:endParaRPr lang="en" sz="3600" b="0" dirty="0">
              <a:latin typeface="LMSans10-Regular"/>
            </a:endParaRPr>
          </a:p>
        </p:txBody>
      </p:sp>
      <p:sp>
        <p:nvSpPr>
          <p:cNvPr id="14" name="Shape 73">
            <a:extLst>
              <a:ext uri="{FF2B5EF4-FFF2-40B4-BE49-F238E27FC236}">
                <a16:creationId xmlns:a16="http://schemas.microsoft.com/office/drawing/2014/main" id="{586749AF-5B50-47D7-8053-474DC8F26709}"/>
              </a:ext>
            </a:extLst>
          </p:cNvPr>
          <p:cNvSpPr txBox="1">
            <a:spLocks/>
          </p:cNvSpPr>
          <p:nvPr/>
        </p:nvSpPr>
        <p:spPr>
          <a:xfrm>
            <a:off x="4170870" y="2025748"/>
            <a:ext cx="2082418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a</a:t>
            </a:r>
            <a:endParaRPr lang="en" sz="3600" b="0" dirty="0">
              <a:latin typeface="LMSans10-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6A97B-37B8-42AB-933A-563AFAB82674}"/>
              </a:ext>
            </a:extLst>
          </p:cNvPr>
          <p:cNvSpPr/>
          <p:nvPr/>
        </p:nvSpPr>
        <p:spPr>
          <a:xfrm>
            <a:off x="397928" y="2700154"/>
            <a:ext cx="521970" cy="13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F5A80-757D-4C1F-A52B-4B9805BA1859}"/>
              </a:ext>
            </a:extLst>
          </p:cNvPr>
          <p:cNvSpPr txBox="1"/>
          <p:nvPr/>
        </p:nvSpPr>
        <p:spPr>
          <a:xfrm>
            <a:off x="233968" y="3814809"/>
            <a:ext cx="789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MSans10-Regular"/>
                <a:sym typeface="Helvetica Neue"/>
              </a:rPr>
              <a:t>2 </a:t>
            </a:r>
            <a:r>
              <a:rPr lang="en-US" sz="2400" dirty="0" err="1">
                <a:latin typeface="LMSans10-Regular"/>
                <a:sym typeface="Helvetica Neue"/>
              </a:rPr>
              <a:t>dicembre</a:t>
            </a:r>
            <a:r>
              <a:rPr lang="en-US" sz="2400" dirty="0">
                <a:latin typeface="LMSans10-Regular"/>
                <a:sym typeface="Helvetica Neue"/>
              </a:rPr>
              <a:t> 2019, 18:30 </a:t>
            </a:r>
          </a:p>
          <a:p>
            <a:pPr algn="ctr"/>
            <a:r>
              <a:rPr lang="en-US" sz="2400" dirty="0">
                <a:latin typeface="LMSans10-Regular"/>
                <a:sym typeface="Helvetica Neue"/>
              </a:rPr>
              <a:t>@IC406 (</a:t>
            </a:r>
            <a:r>
              <a:rPr lang="it-IT" sz="2400" dirty="0">
                <a:latin typeface="LMSans10-Regular"/>
                <a:sym typeface="Helvetica Neue"/>
              </a:rPr>
              <a:t>Strada Vassallo, 1, Bari)</a:t>
            </a:r>
            <a:endParaRPr lang="en-US" sz="2400" dirty="0">
              <a:latin typeface="LMSans10-Regular"/>
              <a:sym typeface="Helvetica Neue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-250635" y="1409458"/>
            <a:ext cx="9708600" cy="1159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ctr"/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Buone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abitudini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 per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programmatori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Sans10-Regular"/>
              </a:rPr>
              <a:t>: </a:t>
            </a:r>
            <a:br>
              <a:rPr lang="en-US" sz="4000" dirty="0">
                <a:latin typeface="LMSans10-Regular"/>
              </a:rPr>
            </a:br>
            <a:endParaRPr lang="en" sz="4000" dirty="0">
              <a:latin typeface="LMSans10-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79916-67FE-491C-9DC3-C0972532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4" y="1334453"/>
            <a:ext cx="5970588" cy="35701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181818"/>
                </a:solidFill>
                <a:latin typeface="LMSans10-Bold"/>
              </a:rPr>
              <a:t>R-Ladies Bari</a:t>
            </a:r>
          </a:p>
          <a:p>
            <a:pPr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 err="1">
                <a:solidFill>
                  <a:srgbClr val="181818"/>
                </a:solidFill>
                <a:latin typeface="LMSans10-Regular"/>
              </a:rPr>
              <a:t>fondazione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: Maggio 2018</a:t>
            </a:r>
          </a:p>
          <a:p>
            <a:pPr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primo meetup: </a:t>
            </a:r>
            <a:r>
              <a:rPr lang="en-US" sz="2000" dirty="0" err="1">
                <a:solidFill>
                  <a:srgbClr val="181818"/>
                </a:solidFill>
                <a:latin typeface="LMSans10-Regular"/>
              </a:rPr>
              <a:t>Dicembre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 2018</a:t>
            </a:r>
          </a:p>
          <a:p>
            <a:pPr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 err="1">
                <a:solidFill>
                  <a:srgbClr val="181818"/>
                </a:solidFill>
                <a:latin typeface="LMSans10-Regular"/>
              </a:rPr>
              <a:t>oggi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: </a:t>
            </a:r>
            <a:r>
              <a:rPr lang="en-US" sz="2000" dirty="0" err="1">
                <a:solidFill>
                  <a:srgbClr val="181818"/>
                </a:solidFill>
                <a:latin typeface="LMSans10-Regular"/>
              </a:rPr>
              <a:t>settimo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 meetup</a:t>
            </a:r>
          </a:p>
          <a:p>
            <a:pPr>
              <a:buNone/>
            </a:pPr>
            <a:endParaRPr lang="en-US" sz="2000" dirty="0">
              <a:solidFill>
                <a:srgbClr val="181818"/>
              </a:solidFill>
              <a:latin typeface="LMSans10-Regular"/>
            </a:endParaRPr>
          </a:p>
          <a:p>
            <a:pPr>
              <a:buNone/>
            </a:pPr>
            <a:r>
              <a:rPr lang="en-US" sz="2000" b="1" dirty="0">
                <a:solidFill>
                  <a:srgbClr val="181818"/>
                </a:solidFill>
                <a:latin typeface="LMSans10-Bold"/>
              </a:rPr>
              <a:t>I </a:t>
            </a:r>
            <a:r>
              <a:rPr lang="en-US" sz="2000" b="1" dirty="0" err="1">
                <a:solidFill>
                  <a:srgbClr val="181818"/>
                </a:solidFill>
                <a:latin typeface="LMSans10-Bold"/>
              </a:rPr>
              <a:t>nostri</a:t>
            </a:r>
            <a:r>
              <a:rPr lang="en-US" sz="2000" b="1" dirty="0">
                <a:solidFill>
                  <a:srgbClr val="181818"/>
                </a:solidFill>
                <a:latin typeface="LMSans10-Bold"/>
              </a:rPr>
              <a:t> </a:t>
            </a:r>
            <a:r>
              <a:rPr lang="en-US" sz="2000" b="1" dirty="0" err="1">
                <a:solidFill>
                  <a:srgbClr val="181818"/>
                </a:solidFill>
                <a:latin typeface="LMSans10-Bold"/>
              </a:rPr>
              <a:t>canali</a:t>
            </a:r>
            <a:r>
              <a:rPr lang="en-US" sz="2000" b="1" dirty="0">
                <a:solidFill>
                  <a:srgbClr val="181818"/>
                </a:solidFill>
                <a:latin typeface="LMSans10-Bold"/>
              </a:rPr>
              <a:t> social</a:t>
            </a:r>
          </a:p>
          <a:p>
            <a:pPr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https://www.facebook.com/rladiesbari/</a:t>
            </a:r>
          </a:p>
          <a:p>
            <a:pPr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https://www.meetup.com/rladies-bari/</a:t>
            </a:r>
          </a:p>
          <a:p>
            <a:pPr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https://twitter.com/rladiesbari</a:t>
            </a:r>
          </a:p>
          <a:p>
            <a:pPr>
              <a:buNone/>
            </a:pPr>
            <a:r>
              <a:rPr lang="en-US" sz="2000" b="1" dirty="0">
                <a:solidFill>
                  <a:srgbClr val="181818"/>
                </a:solidFill>
                <a:latin typeface="LMSans10-Bold"/>
              </a:rPr>
              <a:t>GitHub Repo</a:t>
            </a:r>
          </a:p>
          <a:p>
            <a:pPr>
              <a:buNone/>
            </a:pPr>
            <a:r>
              <a:rPr lang="en-US" sz="2000" dirty="0">
                <a:solidFill>
                  <a:srgbClr val="89398B"/>
                </a:solidFill>
                <a:latin typeface="LMMathSymbols10-Regular"/>
              </a:rPr>
              <a:t>• </a:t>
            </a:r>
            <a:r>
              <a:rPr lang="en-US" sz="2000" dirty="0">
                <a:solidFill>
                  <a:srgbClr val="181818"/>
                </a:solidFill>
                <a:latin typeface="LMSans10-Regular"/>
              </a:rPr>
              <a:t>https://github.com/giodev11/r-ladies-bari</a:t>
            </a:r>
            <a:endParaRPr lang="en-US" sz="2000" dirty="0"/>
          </a:p>
        </p:txBody>
      </p:sp>
      <p:sp>
        <p:nvSpPr>
          <p:cNvPr id="7" name="Shape 110">
            <a:extLst>
              <a:ext uri="{FF2B5EF4-FFF2-40B4-BE49-F238E27FC236}">
                <a16:creationId xmlns:a16="http://schemas.microsoft.com/office/drawing/2014/main" id="{D3C148E6-AF2B-4569-8B77-8604E81453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59269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solidFill>
                  <a:srgbClr val="88398A"/>
                </a:solidFill>
                <a:latin typeface="LMSans10-Regular"/>
              </a:rPr>
              <a:t>R-Ladies Bari </a:t>
            </a:r>
            <a:endParaRPr lang="en" sz="3600" dirty="0">
              <a:solidFill>
                <a:srgbClr val="88398A"/>
              </a:solidFill>
              <a:latin typeface="LMSans10-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912F2-EA8B-4830-9E49-69C327C1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663" y="0"/>
            <a:ext cx="1279900" cy="1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0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83ED-F444-4ACD-B230-0973BFA9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64" y="249212"/>
            <a:ext cx="6676516" cy="857400"/>
          </a:xfrm>
        </p:spPr>
        <p:txBody>
          <a:bodyPr/>
          <a:lstStyle/>
          <a:p>
            <a:r>
              <a:rPr lang="it-IT" sz="3600" dirty="0">
                <a:solidFill>
                  <a:srgbClr val="88398A"/>
                </a:solidFill>
                <a:latin typeface="LMSans10-Regular"/>
              </a:rPr>
              <a:t>Call for Speakers &amp; Co-</a:t>
            </a:r>
            <a:r>
              <a:rPr lang="it-IT" sz="3600" dirty="0" err="1">
                <a:solidFill>
                  <a:srgbClr val="88398A"/>
                </a:solidFill>
                <a:latin typeface="LMSans10-Regular"/>
              </a:rPr>
              <a:t>organizers</a:t>
            </a:r>
            <a:endParaRPr lang="en-US" sz="3600" dirty="0">
              <a:solidFill>
                <a:srgbClr val="88398A"/>
              </a:solidFill>
              <a:latin typeface="LMSans10-Regula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F3E64-A717-4945-8A20-48F48573B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604" y="1233952"/>
            <a:ext cx="7377555" cy="3148500"/>
          </a:xfrm>
        </p:spPr>
        <p:txBody>
          <a:bodyPr/>
          <a:lstStyle/>
          <a:p>
            <a:pPr>
              <a:buNone/>
            </a:pPr>
            <a:r>
              <a:rPr lang="it-IT" sz="2000" dirty="0">
                <a:latin typeface="LMSans10-Regular"/>
              </a:rPr>
              <a:t>Siamo sempre alla ricerca di persone che vogliano mettersi in gioco</a:t>
            </a:r>
          </a:p>
          <a:p>
            <a:pPr>
              <a:buNone/>
            </a:pPr>
            <a:r>
              <a:rPr lang="en-US" sz="2000" dirty="0">
                <a:latin typeface="LMSans10-Regular"/>
              </a:rPr>
              <a:t>con la community.</a:t>
            </a:r>
          </a:p>
          <a:p>
            <a:pPr>
              <a:buNone/>
            </a:pPr>
            <a:endParaRPr lang="en-US" sz="2000" dirty="0">
              <a:latin typeface="LMSans10-Regular"/>
            </a:endParaRPr>
          </a:p>
          <a:p>
            <a:pPr>
              <a:buNone/>
            </a:pPr>
            <a:r>
              <a:rPr lang="en-US" sz="2000" b="1" dirty="0">
                <a:latin typeface="LMSans10-Regular"/>
              </a:rPr>
              <a:t>Chi </a:t>
            </a:r>
            <a:r>
              <a:rPr lang="en-US" sz="2000" b="1" dirty="0" err="1">
                <a:latin typeface="LMSans10-Regular"/>
              </a:rPr>
              <a:t>cerchiamo</a:t>
            </a:r>
            <a:r>
              <a:rPr lang="en-US" sz="2000" b="1" dirty="0">
                <a:latin typeface="LMSans10-Regular"/>
              </a:rPr>
              <a:t>?</a:t>
            </a:r>
          </a:p>
          <a:p>
            <a:pPr>
              <a:buNone/>
            </a:pPr>
            <a:r>
              <a:rPr lang="en-US" sz="2000" dirty="0">
                <a:latin typeface="LMSans10-Regular"/>
              </a:rPr>
              <a:t>• R-Ladies </a:t>
            </a:r>
            <a:r>
              <a:rPr lang="en-US" sz="2000" b="1" dirty="0">
                <a:latin typeface="LMSans10-Regular"/>
              </a:rPr>
              <a:t>Speakers</a:t>
            </a:r>
            <a:r>
              <a:rPr lang="en-US" sz="2000" dirty="0">
                <a:latin typeface="LMSans10-Regular"/>
              </a:rPr>
              <a:t> per </a:t>
            </a:r>
            <a:r>
              <a:rPr lang="en-US" sz="2000" dirty="0" err="1">
                <a:latin typeface="LMSans10-Regular"/>
              </a:rPr>
              <a:t>i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prossimi</a:t>
            </a:r>
            <a:r>
              <a:rPr lang="en-US" sz="2000" dirty="0">
                <a:latin typeface="LMSans10-Regular"/>
              </a:rPr>
              <a:t> meetup</a:t>
            </a:r>
          </a:p>
          <a:p>
            <a:pPr>
              <a:buNone/>
            </a:pPr>
            <a:r>
              <a:rPr lang="en-US" sz="2000" dirty="0">
                <a:latin typeface="LMSans10-Regular"/>
              </a:rPr>
              <a:t>• R-Ladies </a:t>
            </a:r>
            <a:r>
              <a:rPr lang="en-US" sz="2000" b="1" dirty="0">
                <a:latin typeface="LMSans10-Regular"/>
              </a:rPr>
              <a:t>co-organizers</a:t>
            </a:r>
            <a:r>
              <a:rPr lang="en-US" sz="2000" dirty="0">
                <a:latin typeface="LMSans10-Regular"/>
              </a:rPr>
              <a:t>:</a:t>
            </a:r>
          </a:p>
          <a:p>
            <a:pPr lvl="3">
              <a:buNone/>
            </a:pPr>
            <a:r>
              <a:rPr lang="en-US" sz="2000" dirty="0">
                <a:latin typeface="LMSans10-Regular"/>
              </a:rPr>
              <a:t>• </a:t>
            </a:r>
            <a:r>
              <a:rPr lang="en-US" sz="2000" dirty="0" err="1">
                <a:latin typeface="LMSans10-Regular"/>
              </a:rPr>
              <a:t>organizzazione</a:t>
            </a:r>
            <a:r>
              <a:rPr lang="en-US" sz="2000" dirty="0">
                <a:latin typeface="LMSans10-Regular"/>
              </a:rPr>
              <a:t> meetup/</a:t>
            </a:r>
            <a:r>
              <a:rPr lang="en-US" sz="2000" dirty="0" err="1">
                <a:latin typeface="LMSans10-Regular"/>
              </a:rPr>
              <a:t>eventi</a:t>
            </a:r>
            <a:r>
              <a:rPr lang="en-US" sz="2000" dirty="0">
                <a:latin typeface="LMSans10-Regular"/>
              </a:rPr>
              <a:t> R-Ladies</a:t>
            </a:r>
          </a:p>
          <a:p>
            <a:pPr lvl="3">
              <a:buNone/>
            </a:pPr>
            <a:r>
              <a:rPr lang="en-US" sz="2000" dirty="0">
                <a:latin typeface="LMSans10-Regular"/>
              </a:rPr>
              <a:t>• </a:t>
            </a:r>
            <a:r>
              <a:rPr lang="en-US" sz="2000" dirty="0" err="1">
                <a:latin typeface="LMSans10-Regular"/>
              </a:rPr>
              <a:t>gestione</a:t>
            </a:r>
            <a:r>
              <a:rPr lang="en-US" sz="2000" dirty="0">
                <a:latin typeface="LMSans10-Regular"/>
              </a:rPr>
              <a:t> social media R-Ladies</a:t>
            </a:r>
          </a:p>
          <a:p>
            <a:pPr lvl="3">
              <a:buNone/>
            </a:pPr>
            <a:r>
              <a:rPr lang="en-US" sz="2000" dirty="0">
                <a:latin typeface="LMSans10-Regular"/>
              </a:rPr>
              <a:t>• </a:t>
            </a:r>
            <a:r>
              <a:rPr lang="en-US" sz="2000" dirty="0" err="1">
                <a:latin typeface="LMSans10-Regular"/>
              </a:rPr>
              <a:t>ricerca</a:t>
            </a:r>
            <a:r>
              <a:rPr lang="en-US" sz="2000" dirty="0">
                <a:latin typeface="LMSans10-Regular"/>
              </a:rPr>
              <a:t> speaker</a:t>
            </a:r>
          </a:p>
          <a:p>
            <a:pPr lvl="3">
              <a:buNone/>
            </a:pPr>
            <a:r>
              <a:rPr lang="en-US" sz="2000" dirty="0">
                <a:latin typeface="LMSans10-Regular"/>
              </a:rPr>
              <a:t>• </a:t>
            </a:r>
            <a:r>
              <a:rPr lang="en-US" sz="2000" dirty="0" err="1">
                <a:latin typeface="LMSans10-Regular"/>
              </a:rPr>
              <a:t>altro</a:t>
            </a:r>
            <a:endParaRPr lang="en-US" sz="2000" dirty="0">
              <a:latin typeface="LMSans10-Regula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2A50F-003A-434E-8D03-BBF1496B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27" y="2239327"/>
            <a:ext cx="30956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7A96A9-A22B-4A37-9E3B-9F200B70C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663" y="0"/>
            <a:ext cx="1279900" cy="1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1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Come</a:t>
            </a:r>
            <a:r>
              <a:rPr lang="en" dirty="0"/>
              <a:t> Obi-Wan Kenobi </a:t>
            </a:r>
            <a:r>
              <a:rPr lang="en-US" dirty="0" err="1"/>
              <a:t>potrebbe</a:t>
            </a:r>
            <a:r>
              <a:rPr lang="en-US" dirty="0"/>
              <a:t> aver </a:t>
            </a:r>
            <a:r>
              <a:rPr lang="en-US" dirty="0" err="1"/>
              <a:t>detto</a:t>
            </a:r>
            <a:r>
              <a:rPr lang="en-US" dirty="0"/>
              <a:t> in</a:t>
            </a:r>
            <a:r>
              <a:rPr lang="en" dirty="0"/>
              <a:t> Star Wars: “Us</a:t>
            </a:r>
            <a:r>
              <a:rPr lang="en-US" dirty="0"/>
              <a:t>a</a:t>
            </a:r>
            <a:r>
              <a:rPr lang="en" dirty="0"/>
              <a:t> </a:t>
            </a:r>
            <a:r>
              <a:rPr lang="en-US" dirty="0"/>
              <a:t>la forza</a:t>
            </a:r>
            <a:r>
              <a:rPr lang="en" dirty="0"/>
              <a:t>, Luke!"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261050" y="2547350"/>
            <a:ext cx="5404500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—Barry Rowlingson </a:t>
            </a:r>
          </a:p>
          <a:p>
            <a:pPr lvl="0" algn="r" rtl="0">
              <a:spcBef>
                <a:spcPts val="6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(answering a question on the documentation of some implementation details)</a:t>
            </a:r>
            <a:b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R-devel (January 2010)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46315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err="1"/>
              <a:t>Oggi</a:t>
            </a:r>
            <a:r>
              <a:rPr lang="en-US" sz="3600" dirty="0"/>
              <a:t> </a:t>
            </a:r>
            <a:r>
              <a:rPr lang="en-US" sz="3600" dirty="0" err="1"/>
              <a:t>parliamo</a:t>
            </a:r>
            <a:r>
              <a:rPr lang="en-US" sz="3600" dirty="0"/>
              <a:t> di </a:t>
            </a:r>
            <a:endParaRPr lang="en" sz="3600" dirty="0"/>
          </a:p>
          <a:p>
            <a:pPr lvl="0">
              <a:spcBef>
                <a:spcPts val="0"/>
              </a:spcBef>
              <a:buNone/>
            </a:pPr>
            <a:r>
              <a:rPr lang="en-US" sz="3600" dirty="0" err="1">
                <a:solidFill>
                  <a:srgbClr val="88398A"/>
                </a:solidFill>
              </a:rPr>
              <a:t>Buone</a:t>
            </a:r>
            <a:r>
              <a:rPr lang="en-US" sz="3600" dirty="0">
                <a:solidFill>
                  <a:srgbClr val="88398A"/>
                </a:solidFill>
              </a:rPr>
              <a:t> </a:t>
            </a:r>
            <a:r>
              <a:rPr lang="en-US" sz="3600" dirty="0" err="1">
                <a:solidFill>
                  <a:srgbClr val="88398A"/>
                </a:solidFill>
              </a:rPr>
              <a:t>Abitudini</a:t>
            </a:r>
            <a:endParaRPr lang="en" sz="3600" dirty="0">
              <a:solidFill>
                <a:srgbClr val="88398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29AEB-6AE7-4BC0-95C3-B08DFACC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5" y="1802562"/>
            <a:ext cx="3567345" cy="1997713"/>
          </a:xfrm>
          <a:prstGeom prst="rect">
            <a:avLst/>
          </a:prstGeom>
        </p:spPr>
      </p:pic>
      <p:pic>
        <p:nvPicPr>
          <p:cNvPr id="5" name="Picture 2" descr="Image result for rmarkdown logo">
            <a:extLst>
              <a:ext uri="{FF2B5EF4-FFF2-40B4-BE49-F238E27FC236}">
                <a16:creationId xmlns:a16="http://schemas.microsoft.com/office/drawing/2014/main" id="{2E103959-197A-4DAD-B5B4-39B9C8F55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7" t="25630" r="21462" b="26298"/>
          <a:stretch/>
        </p:blipFill>
        <p:spPr bwMode="auto">
          <a:xfrm>
            <a:off x="5289262" y="1944131"/>
            <a:ext cx="1791520" cy="19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594366" y="1188382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600" dirty="0" err="1">
                <a:solidFill>
                  <a:srgbClr val="88398A"/>
                </a:solidFill>
              </a:rPr>
              <a:t>C</a:t>
            </a:r>
            <a:r>
              <a:rPr lang="en-US" sz="6600" dirty="0" err="1">
                <a:solidFill>
                  <a:schemeClr val="tx1"/>
                </a:solidFill>
              </a:rPr>
              <a:t>ollaborazione</a:t>
            </a:r>
            <a:br>
              <a:rPr lang="en-US" sz="6600" dirty="0">
                <a:solidFill>
                  <a:srgbClr val="88398A"/>
                </a:solidFill>
              </a:rPr>
            </a:br>
            <a:r>
              <a:rPr lang="en-US" sz="6600" dirty="0" err="1">
                <a:solidFill>
                  <a:srgbClr val="88398A"/>
                </a:solidFill>
              </a:rPr>
              <a:t>C</a:t>
            </a:r>
            <a:r>
              <a:rPr lang="en-US" sz="6600" dirty="0" err="1">
                <a:solidFill>
                  <a:schemeClr val="tx1"/>
                </a:solidFill>
              </a:rPr>
              <a:t>hiarezza</a:t>
            </a:r>
            <a:br>
              <a:rPr lang="en-US" sz="6600" dirty="0">
                <a:solidFill>
                  <a:srgbClr val="88398A"/>
                </a:solidFill>
              </a:rPr>
            </a:br>
            <a:r>
              <a:rPr lang="en-US" sz="6600" dirty="0" err="1">
                <a:solidFill>
                  <a:srgbClr val="88398A"/>
                </a:solidFill>
              </a:rPr>
              <a:t>C</a:t>
            </a:r>
            <a:r>
              <a:rPr lang="en-US" sz="6600" dirty="0" err="1">
                <a:solidFill>
                  <a:schemeClr val="tx1"/>
                </a:solidFill>
              </a:rPr>
              <a:t>ontrollo</a:t>
            </a:r>
            <a:endParaRPr lang="en" sz="6600" dirty="0">
              <a:solidFill>
                <a:schemeClr val="tx1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LMSans10-Regular"/>
              </a:rPr>
              <a:t>2. </a:t>
            </a:r>
            <a:r>
              <a:rPr lang="en-US" dirty="0">
                <a:solidFill>
                  <a:schemeClr val="tx1"/>
                </a:solidFill>
                <a:latin typeface="LMSans10-Regular"/>
              </a:rPr>
              <a:t>Flash talk </a:t>
            </a:r>
            <a:r>
              <a:rPr lang="en-US" dirty="0" err="1">
                <a:solidFill>
                  <a:schemeClr val="tx1"/>
                </a:solidFill>
                <a:latin typeface="LMSans10-Regular"/>
              </a:rPr>
              <a:t>su</a:t>
            </a:r>
            <a:br>
              <a:rPr lang="en-US" dirty="0">
                <a:latin typeface="LMSans10-Regular"/>
              </a:rPr>
            </a:br>
            <a:endParaRPr lang="en" dirty="0">
              <a:latin typeface="LMSans10-Regular"/>
            </a:endParaRPr>
          </a:p>
        </p:txBody>
      </p:sp>
      <p:pic>
        <p:nvPicPr>
          <p:cNvPr id="6" name="Google Shape;130;p23">
            <a:extLst>
              <a:ext uri="{FF2B5EF4-FFF2-40B4-BE49-F238E27FC236}">
                <a16:creationId xmlns:a16="http://schemas.microsoft.com/office/drawing/2014/main" id="{D128A66E-627C-4B07-9E85-735E3436F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631" y="622860"/>
            <a:ext cx="3584624" cy="29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1;p23">
            <a:extLst>
              <a:ext uri="{FF2B5EF4-FFF2-40B4-BE49-F238E27FC236}">
                <a16:creationId xmlns:a16="http://schemas.microsoft.com/office/drawing/2014/main" id="{F4138E4C-6809-4A55-A1A7-65D3B51DB8CD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rgbClr val="88398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04920" y="1949905"/>
            <a:ext cx="2532900" cy="1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79EBA6-7536-471C-A5B6-953484A22106}"/>
              </a:ext>
            </a:extLst>
          </p:cNvPr>
          <p:cNvSpPr/>
          <p:nvPr/>
        </p:nvSpPr>
        <p:spPr>
          <a:xfrm>
            <a:off x="623640" y="4195298"/>
            <a:ext cx="3629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http://slides.com/oh-greta/deck?ref=share#/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5335A-4C84-41E8-AC9A-9377712C3F13}"/>
              </a:ext>
            </a:extLst>
          </p:cNvPr>
          <p:cNvSpPr txBox="1"/>
          <p:nvPr/>
        </p:nvSpPr>
        <p:spPr>
          <a:xfrm>
            <a:off x="4171370" y="4184176"/>
            <a:ext cx="3490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Greta </a:t>
            </a:r>
            <a:r>
              <a:rPr lang="en-US" dirty="0" err="1"/>
              <a:t>Kaufeld</a:t>
            </a:r>
            <a:r>
              <a:rPr lang="en-US" dirty="0"/>
              <a:t>, PhD Max Planck Institute </a:t>
            </a:r>
          </a:p>
        </p:txBody>
      </p:sp>
    </p:spTree>
    <p:extLst>
      <p:ext uri="{BB962C8B-B14F-4D97-AF65-F5344CB8AC3E}">
        <p14:creationId xmlns:p14="http://schemas.microsoft.com/office/powerpoint/2010/main" val="14011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594366" y="1188382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6600" dirty="0" err="1">
                <a:solidFill>
                  <a:srgbClr val="88398A"/>
                </a:solidFill>
              </a:rPr>
              <a:t>Domande</a:t>
            </a:r>
            <a:r>
              <a:rPr lang="en-US" sz="6600" dirty="0">
                <a:solidFill>
                  <a:srgbClr val="88398A"/>
                </a:solidFill>
              </a:rPr>
              <a:t>?</a:t>
            </a:r>
            <a:endParaRPr lang="en" sz="6600" dirty="0">
              <a:solidFill>
                <a:schemeClr val="tx1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6634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LMSans10-Regular"/>
              </a:rPr>
              <a:t>3. </a:t>
            </a:r>
            <a:r>
              <a:rPr lang="en-US" dirty="0">
                <a:solidFill>
                  <a:schemeClr val="tx1"/>
                </a:solidFill>
                <a:latin typeface="LMSans10-Regular"/>
              </a:rPr>
              <a:t>Workshop </a:t>
            </a:r>
            <a:r>
              <a:rPr lang="en-US" dirty="0" err="1">
                <a:solidFill>
                  <a:schemeClr val="tx1"/>
                </a:solidFill>
                <a:latin typeface="LMSans10-Regular"/>
              </a:rPr>
              <a:t>su</a:t>
            </a:r>
            <a:r>
              <a:rPr lang="en-US" dirty="0">
                <a:solidFill>
                  <a:schemeClr val="tx1"/>
                </a:solidFill>
                <a:latin typeface="LMSans10-Regular"/>
              </a:rPr>
              <a:t> </a:t>
            </a:r>
            <a:endParaRPr lang="en" dirty="0">
              <a:latin typeface="LMSans10-Regular"/>
            </a:endParaRPr>
          </a:p>
        </p:txBody>
      </p:sp>
      <p:pic>
        <p:nvPicPr>
          <p:cNvPr id="8" name="Picture 2" descr="Image result for rmarkdown logo">
            <a:extLst>
              <a:ext uri="{FF2B5EF4-FFF2-40B4-BE49-F238E27FC236}">
                <a16:creationId xmlns:a16="http://schemas.microsoft.com/office/drawing/2014/main" id="{14AD06F9-28D4-42FC-9D13-480AEDC4F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7" t="25630" r="21462" b="26298"/>
          <a:stretch/>
        </p:blipFill>
        <p:spPr bwMode="auto">
          <a:xfrm>
            <a:off x="4451062" y="759540"/>
            <a:ext cx="1791520" cy="19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57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6E0E-4C42-40AC-B1D6-352CAC720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Prima di </a:t>
            </a:r>
            <a:r>
              <a:rPr lang="en-US" dirty="0" err="1"/>
              <a:t>iniziare</a:t>
            </a:r>
            <a:r>
              <a:rPr lang="en-US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7C04A-8C2D-4BBC-8439-B7171E7E0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50" y="1902790"/>
            <a:ext cx="7632000" cy="784800"/>
          </a:xfrm>
        </p:spPr>
        <p:txBody>
          <a:bodyPr/>
          <a:lstStyle/>
          <a:p>
            <a:r>
              <a:rPr lang="en-US" sz="2400" dirty="0" err="1"/>
              <a:t>Quanti</a:t>
            </a:r>
            <a:r>
              <a:rPr lang="en-US" sz="2400" dirty="0"/>
              <a:t> di </a:t>
            </a:r>
            <a:r>
              <a:rPr lang="en-US" sz="2400" dirty="0" err="1"/>
              <a:t>voi</a:t>
            </a:r>
            <a:r>
              <a:rPr lang="en-US" sz="2400" dirty="0"/>
              <a:t> </a:t>
            </a:r>
            <a:r>
              <a:rPr lang="en-US" sz="2400" dirty="0" err="1"/>
              <a:t>hanno</a:t>
            </a:r>
            <a:r>
              <a:rPr lang="en-US" sz="2400" dirty="0"/>
              <a:t> </a:t>
            </a:r>
            <a:r>
              <a:rPr lang="en-US" sz="2400" dirty="0" err="1"/>
              <a:t>esperienza</a:t>
            </a:r>
            <a:r>
              <a:rPr lang="en-US" sz="2400" dirty="0"/>
              <a:t> con R?</a:t>
            </a:r>
          </a:p>
        </p:txBody>
      </p:sp>
    </p:spTree>
    <p:extLst>
      <p:ext uri="{BB962C8B-B14F-4D97-AF65-F5344CB8AC3E}">
        <p14:creationId xmlns:p14="http://schemas.microsoft.com/office/powerpoint/2010/main" val="39943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5015175" y="44275"/>
            <a:ext cx="2854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000000"/>
                </a:solidFill>
              </a:rPr>
              <a:t>Cos’è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363" name="Google Shape;363;p57"/>
          <p:cNvCxnSpPr/>
          <p:nvPr/>
        </p:nvCxnSpPr>
        <p:spPr>
          <a:xfrm flipH="1">
            <a:off x="6774764" y="1279900"/>
            <a:ext cx="10500" cy="3863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57"/>
          <p:cNvSpPr/>
          <p:nvPr/>
        </p:nvSpPr>
        <p:spPr>
          <a:xfrm>
            <a:off x="6675615" y="16738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6675614" y="24052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6675614" y="31205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6675615" y="38865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5015167" y="1332317"/>
            <a:ext cx="15546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software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social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easy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990275" y="2145571"/>
            <a:ext cx="198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powerful visualization tool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57"/>
          <p:cNvSpPr txBox="1"/>
          <p:nvPr/>
        </p:nvSpPr>
        <p:spPr>
          <a:xfrm>
            <a:off x="5036925" y="29309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based on packages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6994173" y="3639587"/>
            <a:ext cx="1180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statistical focus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4701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/>
          <p:nvPr/>
        </p:nvSpPr>
        <p:spPr>
          <a:xfrm>
            <a:off x="6675614" y="45683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5036925" y="44735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RStudio IDE*</a:t>
            </a:r>
            <a:endParaRPr sz="18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3022C-B4C6-40D5-8952-B90386F16A3A}"/>
              </a:ext>
            </a:extLst>
          </p:cNvPr>
          <p:cNvSpPr txBox="1"/>
          <p:nvPr/>
        </p:nvSpPr>
        <p:spPr>
          <a:xfrm>
            <a:off x="4742616" y="4850963"/>
            <a:ext cx="320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*integrated development environment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E96E-91C7-42C1-87A4-05F3D691B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150" y="1051379"/>
            <a:ext cx="6900330" cy="1159800"/>
          </a:xfrm>
        </p:spPr>
        <p:txBody>
          <a:bodyPr/>
          <a:lstStyle/>
          <a:p>
            <a:r>
              <a:rPr lang="it-IT" sz="4000" dirty="0">
                <a:latin typeface="LMSans10-Regular"/>
              </a:rPr>
              <a:t>Grazie al nostro sponsor</a:t>
            </a:r>
            <a:br>
              <a:rPr lang="it-IT" sz="4000" dirty="0">
                <a:latin typeface="LMSans10-Regular"/>
              </a:rPr>
            </a:br>
            <a:r>
              <a:rPr lang="it-IT" sz="4000" dirty="0">
                <a:latin typeface="LMSans10-Regular"/>
              </a:rPr>
              <a:t>per ospitarci e offrirci</a:t>
            </a:r>
            <a:br>
              <a:rPr lang="it-IT" sz="4000" dirty="0">
                <a:latin typeface="LMSans10-Regular"/>
              </a:rPr>
            </a:br>
            <a:r>
              <a:rPr lang="it-IT" sz="4000" dirty="0">
                <a:latin typeface="LMSans10-Regular"/>
              </a:rPr>
              <a:t>la possibilità di riunirci</a:t>
            </a:r>
            <a:endParaRPr lang="en-US" sz="4000" dirty="0">
              <a:latin typeface="LMSans10-Regula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AA9EA-BDE8-4D14-BB03-B165EB616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18" t="21819" r="28868" b="21819"/>
          <a:stretch/>
        </p:blipFill>
        <p:spPr>
          <a:xfrm>
            <a:off x="6029115" y="871873"/>
            <a:ext cx="2110740" cy="2678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E0771-8AC8-491B-821B-52DA33B6ADC4}"/>
              </a:ext>
            </a:extLst>
          </p:cNvPr>
          <p:cNvSpPr txBox="1"/>
          <p:nvPr/>
        </p:nvSpPr>
        <p:spPr>
          <a:xfrm>
            <a:off x="689190" y="3604260"/>
            <a:ext cx="2813591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it-IT" sz="2000" dirty="0" err="1"/>
              <a:t>WiFi</a:t>
            </a:r>
            <a:endParaRPr lang="it-IT" sz="2000" dirty="0"/>
          </a:p>
          <a:p>
            <a:r>
              <a:rPr lang="it-IT" sz="2000" dirty="0"/>
              <a:t>User: </a:t>
            </a:r>
            <a:r>
              <a:rPr lang="en-US" sz="2000" dirty="0"/>
              <a:t>IC406 guest</a:t>
            </a:r>
            <a:endParaRPr lang="it-IT" sz="2000" dirty="0"/>
          </a:p>
          <a:p>
            <a:r>
              <a:rPr lang="it-IT" sz="2000" dirty="0"/>
              <a:t>Password:  </a:t>
            </a:r>
            <a:r>
              <a:rPr lang="en-US" dirty="0"/>
              <a:t> </a:t>
            </a:r>
            <a:r>
              <a:rPr lang="en-US" sz="2000" dirty="0"/>
              <a:t>ic406guest</a:t>
            </a:r>
          </a:p>
        </p:txBody>
      </p:sp>
    </p:spTree>
    <p:extLst>
      <p:ext uri="{BB962C8B-B14F-4D97-AF65-F5344CB8AC3E}">
        <p14:creationId xmlns:p14="http://schemas.microsoft.com/office/powerpoint/2010/main" val="461960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t="3110"/>
          <a:stretch/>
        </p:blipFill>
        <p:spPr>
          <a:xfrm>
            <a:off x="2" y="0"/>
            <a:ext cx="9143998" cy="5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>
            <a:spLocks noGrp="1"/>
          </p:cNvSpPr>
          <p:nvPr>
            <p:ph type="ctrTitle"/>
          </p:nvPr>
        </p:nvSpPr>
        <p:spPr>
          <a:xfrm>
            <a:off x="2323650" y="1277300"/>
            <a:ext cx="4740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 dirty="0">
                <a:solidFill>
                  <a:schemeClr val="lt1"/>
                </a:solidFill>
              </a:rPr>
              <a:t>Coding in R </a:t>
            </a:r>
            <a:r>
              <a:rPr lang="en-US" sz="6000" dirty="0">
                <a:solidFill>
                  <a:schemeClr val="lt1"/>
                </a:solidFill>
              </a:rPr>
              <a:t>Studio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B4B72-BE08-43AF-9ED4-71A18DF0ED84}"/>
              </a:ext>
            </a:extLst>
          </p:cNvPr>
          <p:cNvSpPr txBox="1"/>
          <p:nvPr/>
        </p:nvSpPr>
        <p:spPr>
          <a:xfrm>
            <a:off x="632460" y="3611880"/>
            <a:ext cx="2066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53EFC-47C6-443A-84AC-25BA128CD409}"/>
              </a:ext>
            </a:extLst>
          </p:cNvPr>
          <p:cNvSpPr txBox="1"/>
          <p:nvPr/>
        </p:nvSpPr>
        <p:spPr>
          <a:xfrm>
            <a:off x="632459" y="1451997"/>
            <a:ext cx="1524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Editor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6219100" y="324500"/>
            <a:ext cx="2205600" cy="223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456003" y="3847127"/>
            <a:ext cx="2407800" cy="104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5967450" y="2919975"/>
            <a:ext cx="2541300" cy="200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3553338" y="2740175"/>
            <a:ext cx="2205600" cy="23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3171335" y="513849"/>
            <a:ext cx="2261700" cy="212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1045788" y="1375658"/>
            <a:ext cx="1761600" cy="175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27432" y="0"/>
            <a:ext cx="0" cy="5145405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322763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87154" y="2909420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rot="5400000">
            <a:off x="4275925" y="-483913"/>
            <a:ext cx="985436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4382947" y="513850"/>
            <a:ext cx="986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7930890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139425" y="2830522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476628" y="2909416"/>
            <a:ext cx="1694700" cy="102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575349" y="774775"/>
            <a:ext cx="3387900" cy="186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851438" y="727824"/>
            <a:ext cx="2807100" cy="180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621054" y="2072023"/>
            <a:ext cx="2581800" cy="17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980901" y="2799379"/>
            <a:ext cx="2395800" cy="251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994875" y="2762925"/>
            <a:ext cx="3221100" cy="223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92122" y="1844082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382165" y="2762935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 flipH="1">
            <a:off x="7863354" y="1844082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8026804" y="2841832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496A58-95A6-4903-B305-E186454ED8F3}"/>
              </a:ext>
            </a:extLst>
          </p:cNvPr>
          <p:cNvSpPr txBox="1">
            <a:spLocks/>
          </p:cNvSpPr>
          <p:nvPr/>
        </p:nvSpPr>
        <p:spPr>
          <a:xfrm>
            <a:off x="902550" y="1902790"/>
            <a:ext cx="7632000" cy="7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/>
              <a:t>Scaricare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https://github.com/sariac/RLadiesBari_2dicembre19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8B7-1A8C-4747-8D96-8418ABB273CB}"/>
              </a:ext>
            </a:extLst>
          </p:cNvPr>
          <p:cNvSpPr/>
          <p:nvPr/>
        </p:nvSpPr>
        <p:spPr>
          <a:xfrm>
            <a:off x="1895626" y="907465"/>
            <a:ext cx="57951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88398A"/>
                </a:solidFill>
                <a:latin typeface="Helvetica Neue"/>
                <a:sym typeface="Helvetica Neue"/>
              </a:rPr>
              <a:t>Se non </a:t>
            </a:r>
            <a:r>
              <a:rPr lang="en-US" sz="4000" b="1" dirty="0" err="1">
                <a:solidFill>
                  <a:srgbClr val="88398A"/>
                </a:solidFill>
                <a:latin typeface="Helvetica Neue"/>
                <a:sym typeface="Helvetica Neue"/>
              </a:rPr>
              <a:t>l’avete</a:t>
            </a:r>
            <a:r>
              <a:rPr lang="en-US" sz="4000" b="1" dirty="0">
                <a:solidFill>
                  <a:srgbClr val="88398A"/>
                </a:solidFill>
                <a:latin typeface="Helvetica Neue"/>
                <a:sym typeface="Helvetica Neue"/>
              </a:rPr>
              <a:t> </a:t>
            </a:r>
            <a:r>
              <a:rPr lang="en-US" sz="4000" b="1" dirty="0" err="1">
                <a:solidFill>
                  <a:srgbClr val="88398A"/>
                </a:solidFill>
                <a:latin typeface="Helvetica Neue"/>
                <a:sym typeface="Helvetica Neue"/>
              </a:rPr>
              <a:t>già</a:t>
            </a:r>
            <a:r>
              <a:rPr lang="en-US" sz="4000" b="1" dirty="0">
                <a:solidFill>
                  <a:srgbClr val="88398A"/>
                </a:solidFill>
                <a:latin typeface="Helvetica Neue"/>
                <a:sym typeface="Helvetica Neue"/>
              </a:rPr>
              <a:t> </a:t>
            </a:r>
            <a:r>
              <a:rPr lang="en-US" sz="4000" b="1" dirty="0" err="1">
                <a:solidFill>
                  <a:srgbClr val="88398A"/>
                </a:solidFill>
                <a:latin typeface="Helvetica Neue"/>
                <a:sym typeface="Helvetica Neue"/>
              </a:rPr>
              <a:t>fatto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B422B-D66B-487B-992F-C956BEF09BB1}"/>
              </a:ext>
            </a:extLst>
          </p:cNvPr>
          <p:cNvSpPr txBox="1"/>
          <p:nvPr/>
        </p:nvSpPr>
        <p:spPr>
          <a:xfrm>
            <a:off x="689190" y="3604260"/>
            <a:ext cx="2813591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it-IT" sz="2000" dirty="0" err="1"/>
              <a:t>WiFi</a:t>
            </a:r>
            <a:endParaRPr lang="it-IT" sz="2000" dirty="0"/>
          </a:p>
          <a:p>
            <a:r>
              <a:rPr lang="it-IT" sz="2000" dirty="0"/>
              <a:t>User: </a:t>
            </a:r>
            <a:r>
              <a:rPr lang="en-US" sz="2000" dirty="0"/>
              <a:t>IC406 guest</a:t>
            </a:r>
            <a:endParaRPr lang="it-IT" sz="2000" dirty="0"/>
          </a:p>
          <a:p>
            <a:r>
              <a:rPr lang="it-IT" sz="2000" dirty="0"/>
              <a:t>Password:  </a:t>
            </a:r>
            <a:r>
              <a:rPr lang="en-US" dirty="0"/>
              <a:t> </a:t>
            </a:r>
            <a:r>
              <a:rPr lang="en-US" sz="2000" dirty="0"/>
              <a:t>ic406guest</a:t>
            </a:r>
          </a:p>
        </p:txBody>
      </p:sp>
    </p:spTree>
    <p:extLst>
      <p:ext uri="{BB962C8B-B14F-4D97-AF65-F5344CB8AC3E}">
        <p14:creationId xmlns:p14="http://schemas.microsoft.com/office/powerpoint/2010/main" val="193123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04D9-0BBA-4CAA-8E1C-793AD6870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>
                <a:latin typeface="LMSans10-Regular"/>
              </a:rPr>
              <a:t>Programma</a:t>
            </a:r>
            <a:r>
              <a:rPr lang="en-US" sz="4000" dirty="0">
                <a:latin typeface="LMSans10-Regular"/>
              </a:rPr>
              <a:t> di </a:t>
            </a:r>
            <a:r>
              <a:rPr lang="en-US" sz="4000" dirty="0" err="1">
                <a:latin typeface="LMSans10-Regular"/>
              </a:rPr>
              <a:t>oggi</a:t>
            </a:r>
            <a:endParaRPr lang="en-US" sz="4000" dirty="0">
              <a:latin typeface="LMSans10-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B334C-2E63-4D7B-8356-D0AB6CA82868}"/>
              </a:ext>
            </a:extLst>
          </p:cNvPr>
          <p:cNvSpPr txBox="1"/>
          <p:nvPr/>
        </p:nvSpPr>
        <p:spPr>
          <a:xfrm>
            <a:off x="1104900" y="2141220"/>
            <a:ext cx="6489277" cy="2764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562457"/>
              </a:buClr>
              <a:buSzPct val="100000"/>
            </a:pP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18:45		</a:t>
            </a:r>
            <a:r>
              <a:rPr lang="it-IT" sz="2000" b="1" dirty="0">
                <a:solidFill>
                  <a:srgbClr val="181818"/>
                </a:solidFill>
                <a:latin typeface="LMSans10-Regular"/>
                <a:sym typeface="Helvetica Neue"/>
              </a:rPr>
              <a:t>R-Ladies Bari</a:t>
            </a: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: chi siamo e in cosa crediamo</a:t>
            </a:r>
          </a:p>
          <a:p>
            <a:pPr>
              <a:lnSpc>
                <a:spcPct val="150000"/>
              </a:lnSpc>
              <a:buClr>
                <a:srgbClr val="562457"/>
              </a:buClr>
              <a:buSzPct val="100000"/>
            </a:pP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19:00		Flash talk su </a:t>
            </a:r>
            <a:r>
              <a:rPr lang="it-IT" sz="2000" b="1" dirty="0">
                <a:solidFill>
                  <a:srgbClr val="181818"/>
                </a:solidFill>
                <a:latin typeface="LMSans10-Regular"/>
                <a:sym typeface="Helvetica Neue"/>
              </a:rPr>
              <a:t>GitHub</a:t>
            </a:r>
            <a:endParaRPr lang="it-IT" sz="2000" dirty="0">
              <a:solidFill>
                <a:srgbClr val="181818"/>
              </a:solidFill>
              <a:latin typeface="LMSans10-Regular"/>
              <a:sym typeface="Helvetica Neue"/>
            </a:endParaRPr>
          </a:p>
          <a:p>
            <a:pPr>
              <a:lnSpc>
                <a:spcPct val="150000"/>
              </a:lnSpc>
              <a:buClr>
                <a:srgbClr val="562457"/>
              </a:buClr>
              <a:buSzPct val="100000"/>
            </a:pP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19:15		Workshop su </a:t>
            </a:r>
            <a:r>
              <a:rPr lang="it-IT" sz="2000" b="1" dirty="0" err="1">
                <a:solidFill>
                  <a:srgbClr val="181818"/>
                </a:solidFill>
                <a:latin typeface="LMSans10-Regular"/>
                <a:sym typeface="Helvetica Neue"/>
              </a:rPr>
              <a:t>Rmarkdown</a:t>
            </a: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 </a:t>
            </a:r>
          </a:p>
          <a:p>
            <a:pPr>
              <a:lnSpc>
                <a:spcPct val="150000"/>
              </a:lnSpc>
              <a:buClr>
                <a:srgbClr val="562457"/>
              </a:buClr>
              <a:buSzPct val="100000"/>
            </a:pP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20:00		Focaccia e chiacchiere (</a:t>
            </a:r>
            <a:r>
              <a:rPr lang="it-IT" sz="2000" dirty="0" err="1">
                <a:solidFill>
                  <a:srgbClr val="181818"/>
                </a:solidFill>
                <a:latin typeface="LMSans10-Regular"/>
                <a:sym typeface="Helvetica Neue"/>
              </a:rPr>
              <a:t>aka</a:t>
            </a: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 </a:t>
            </a:r>
            <a:r>
              <a:rPr lang="it-IT" sz="2000" b="1" dirty="0">
                <a:solidFill>
                  <a:srgbClr val="181818"/>
                </a:solidFill>
                <a:latin typeface="LMSans10-Regular"/>
                <a:sym typeface="Helvetica Neue"/>
              </a:rPr>
              <a:t>Networking</a:t>
            </a: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)</a:t>
            </a:r>
          </a:p>
          <a:p>
            <a:pPr>
              <a:lnSpc>
                <a:spcPct val="150000"/>
              </a:lnSpc>
              <a:buClr>
                <a:srgbClr val="562457"/>
              </a:buClr>
              <a:buSzPct val="100000"/>
            </a:pPr>
            <a:r>
              <a:rPr lang="it-IT" sz="2000" dirty="0">
                <a:solidFill>
                  <a:srgbClr val="181818"/>
                </a:solidFill>
                <a:latin typeface="LMSans10-Regular"/>
                <a:sym typeface="Helvetica Neue"/>
              </a:rPr>
              <a:t>20:45		Tutti a casa!</a:t>
            </a:r>
            <a:r>
              <a:rPr lang="it-IT" sz="1800" dirty="0"/>
              <a:t>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81126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>
                <a:latin typeface="LMSans10-Regular"/>
              </a:rPr>
              <a:t>1. </a:t>
            </a:r>
            <a:r>
              <a:rPr lang="en-US" sz="4000" dirty="0">
                <a:latin typeface="LMSans10-Regular"/>
              </a:rPr>
              <a:t>R-Ladies Bari:</a:t>
            </a:r>
            <a:endParaRPr lang="en" sz="4000" dirty="0">
              <a:latin typeface="LMSans10-Regular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19256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LMSans10-Regular"/>
              </a:rPr>
              <a:t>Chi </a:t>
            </a:r>
            <a:r>
              <a:rPr lang="en-US" sz="2400" dirty="0" err="1">
                <a:latin typeface="LMSans10-Regular"/>
              </a:rPr>
              <a:t>siamo</a:t>
            </a:r>
            <a:r>
              <a:rPr lang="en-US" sz="2400" dirty="0">
                <a:latin typeface="LMSans10-Regular"/>
              </a:rPr>
              <a:t> e in </a:t>
            </a:r>
            <a:r>
              <a:rPr lang="en-US" sz="2400" dirty="0" err="1">
                <a:latin typeface="LMSans10-Regular"/>
              </a:rPr>
              <a:t>cosa</a:t>
            </a:r>
            <a:r>
              <a:rPr lang="en-US" sz="2400" dirty="0">
                <a:latin typeface="LMSans10-Regular"/>
              </a:rPr>
              <a:t> </a:t>
            </a:r>
            <a:r>
              <a:rPr lang="en-US" sz="2400" dirty="0" err="1">
                <a:latin typeface="LMSans10-Regular"/>
              </a:rPr>
              <a:t>crediamo</a:t>
            </a:r>
            <a:endParaRPr lang="en" sz="2400" dirty="0">
              <a:latin typeface="LMSans10-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95A2D-D0BC-414A-BAA4-761F12F2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30" y="693420"/>
            <a:ext cx="1878330" cy="1878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59269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LMSans10-Regular"/>
              </a:rPr>
              <a:t>R-Ladies Bari è un local chapter di </a:t>
            </a:r>
            <a:br>
              <a:rPr lang="en" sz="3600" dirty="0">
                <a:solidFill>
                  <a:srgbClr val="88398A"/>
                </a:solidFill>
                <a:latin typeface="LMSans10-Regular"/>
              </a:rPr>
            </a:br>
            <a:r>
              <a:rPr lang="en-US" sz="3600" dirty="0">
                <a:solidFill>
                  <a:srgbClr val="88398A"/>
                </a:solidFill>
                <a:latin typeface="LMSans10-Regular"/>
              </a:rPr>
              <a:t>R-Ladies Global</a:t>
            </a:r>
            <a:endParaRPr lang="en" sz="3600" dirty="0">
              <a:solidFill>
                <a:srgbClr val="88398A"/>
              </a:solidFill>
              <a:latin typeface="LMSans10-Regular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586325"/>
            <a:ext cx="7484235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000" dirty="0">
                <a:latin typeface="LMSans10-Regular"/>
              </a:rPr>
              <a:t>R-Ladies was created in 2012 in </a:t>
            </a:r>
            <a:r>
              <a:rPr lang="en-US" sz="2000" i="1" dirty="0">
                <a:latin typeface="LMSans10-Regular"/>
              </a:rPr>
              <a:t>San Francisco </a:t>
            </a:r>
            <a:r>
              <a:rPr lang="en-US" sz="2000" dirty="0">
                <a:latin typeface="LMSans10-Regular"/>
              </a:rPr>
              <a:t>by </a:t>
            </a:r>
            <a:r>
              <a:rPr lang="en-US" sz="2000" b="1" dirty="0">
                <a:latin typeface="LMSans10-Regular"/>
              </a:rPr>
              <a:t>Gabriela de</a:t>
            </a:r>
          </a:p>
          <a:p>
            <a:pPr>
              <a:buNone/>
            </a:pPr>
            <a:r>
              <a:rPr lang="en-US" sz="2000" b="1" dirty="0">
                <a:latin typeface="LMSans10-Regular"/>
              </a:rPr>
              <a:t>Queiroz </a:t>
            </a:r>
            <a:r>
              <a:rPr lang="en-US" sz="2000" dirty="0">
                <a:latin typeface="LMSans10-Regular"/>
              </a:rPr>
              <a:t>founded and it was the first women-focused R user group.</a:t>
            </a:r>
          </a:p>
          <a:p>
            <a:pPr>
              <a:buNone/>
            </a:pPr>
            <a:endParaRPr lang="en-US" sz="2000" dirty="0">
              <a:latin typeface="LMSans10-Regular"/>
            </a:endParaRPr>
          </a:p>
        </p:txBody>
      </p:sp>
      <p:pic>
        <p:nvPicPr>
          <p:cNvPr id="5" name="Picture 2" descr="Image result for san francisco">
            <a:extLst>
              <a:ext uri="{FF2B5EF4-FFF2-40B4-BE49-F238E27FC236}">
                <a16:creationId xmlns:a16="http://schemas.microsoft.com/office/drawing/2014/main" id="{1411808A-1D6E-4915-93CE-D65E8FE9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1" y="2459366"/>
            <a:ext cx="3332162" cy="24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gabriela de queiroz">
            <a:extLst>
              <a:ext uri="{FF2B5EF4-FFF2-40B4-BE49-F238E27FC236}">
                <a16:creationId xmlns:a16="http://schemas.microsoft.com/office/drawing/2014/main" id="{182262F8-9FC4-4FD9-A74C-F5F1184FA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9" y="2459366"/>
            <a:ext cx="1838641" cy="183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7DC90-3396-41E8-84FF-A7B4F004A92E}"/>
              </a:ext>
            </a:extLst>
          </p:cNvPr>
          <p:cNvSpPr txBox="1"/>
          <p:nvPr/>
        </p:nvSpPr>
        <p:spPr>
          <a:xfrm>
            <a:off x="5052060" y="4368819"/>
            <a:ext cx="3701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MSans10-Regular"/>
              </a:rPr>
              <a:t>Sr. Developer Advocate/</a:t>
            </a:r>
          </a:p>
          <a:p>
            <a:r>
              <a:rPr lang="en-US" dirty="0">
                <a:latin typeface="LMSans10-Regular"/>
              </a:rPr>
              <a:t>Sr. Engineering &amp; Data Science Manager @ </a:t>
            </a:r>
            <a:r>
              <a:rPr lang="en-US" b="1" dirty="0">
                <a:latin typeface="LMSans10-Regular"/>
              </a:rPr>
              <a:t>IBM</a:t>
            </a:r>
            <a:r>
              <a:rPr lang="it-IT" dirty="0">
                <a:latin typeface="LMSans10-Regular"/>
              </a:rPr>
              <a:t> </a:t>
            </a:r>
            <a:endParaRPr lang="en-US" dirty="0">
              <a:latin typeface="LMSans10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9114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59269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LMSans10-Regular"/>
              </a:rPr>
              <a:t>R-Ladies Bari è un local chapter di </a:t>
            </a:r>
            <a:br>
              <a:rPr lang="en" sz="3600" dirty="0">
                <a:solidFill>
                  <a:srgbClr val="88398A"/>
                </a:solidFill>
                <a:latin typeface="LMSans10-Regular"/>
              </a:rPr>
            </a:br>
            <a:r>
              <a:rPr lang="en-US" sz="3600" dirty="0">
                <a:solidFill>
                  <a:srgbClr val="88398A"/>
                </a:solidFill>
                <a:latin typeface="LMSans10-Regular"/>
              </a:rPr>
              <a:t>R-Ladies Global</a:t>
            </a:r>
            <a:endParaRPr lang="en" sz="3600" dirty="0">
              <a:solidFill>
                <a:srgbClr val="88398A"/>
              </a:solidFill>
              <a:latin typeface="LMSans10-Regular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586325"/>
            <a:ext cx="7484235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000" dirty="0">
                <a:latin typeface="LMSans10-Regular"/>
              </a:rPr>
              <a:t>Currently, </a:t>
            </a:r>
            <a:r>
              <a:rPr lang="en-US" sz="2000" i="1" dirty="0">
                <a:latin typeface="LMSans10-Regular"/>
              </a:rPr>
              <a:t>R Ladies </a:t>
            </a:r>
            <a:r>
              <a:rPr lang="en-US" sz="2000" dirty="0">
                <a:latin typeface="LMSans10-Regular"/>
              </a:rPr>
              <a:t>concept has expanded to a global franchise of</a:t>
            </a:r>
          </a:p>
          <a:p>
            <a:pPr>
              <a:buNone/>
            </a:pPr>
            <a:r>
              <a:rPr lang="en-US" sz="2000" dirty="0">
                <a:latin typeface="LMSans10-Regular"/>
              </a:rPr>
              <a:t>180 active group and many other that are starting to be organized.</a:t>
            </a:r>
          </a:p>
          <a:p>
            <a:pPr>
              <a:buNone/>
            </a:pPr>
            <a:r>
              <a:rPr lang="fr-FR" sz="2000" dirty="0">
                <a:latin typeface="LMSans10-Regular"/>
              </a:rPr>
              <a:t>source: </a:t>
            </a:r>
            <a:r>
              <a:rPr lang="en-US" sz="2000" dirty="0">
                <a:latin typeface="LMSans10-Regular"/>
                <a:hlinkClick r:id="rId3"/>
              </a:rPr>
              <a:t>https://gqueiroz.shinyapps.io/rshinylady/</a:t>
            </a:r>
            <a:endParaRPr lang="en-US" sz="2000" dirty="0">
              <a:latin typeface="LMSans10-Regular"/>
            </a:endParaRPr>
          </a:p>
          <a:p>
            <a:pPr>
              <a:buNone/>
            </a:pPr>
            <a:endParaRPr lang="it-IT" sz="2000" dirty="0">
              <a:latin typeface="LMSans10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46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59269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LMSans10-Regular"/>
              </a:rPr>
              <a:t>R-Ladies Bari è un local chapter di </a:t>
            </a:r>
            <a:br>
              <a:rPr lang="en" sz="3600" dirty="0">
                <a:solidFill>
                  <a:srgbClr val="88398A"/>
                </a:solidFill>
                <a:latin typeface="LMSans10-Regular"/>
              </a:rPr>
            </a:br>
            <a:r>
              <a:rPr lang="en-US" sz="3600" dirty="0">
                <a:solidFill>
                  <a:srgbClr val="88398A"/>
                </a:solidFill>
                <a:latin typeface="LMSans10-Regular"/>
              </a:rPr>
              <a:t>R-Ladies Global</a:t>
            </a:r>
            <a:endParaRPr lang="en" sz="3600" dirty="0">
              <a:solidFill>
                <a:srgbClr val="88398A"/>
              </a:solidFill>
              <a:latin typeface="LMSans10-Regular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586325"/>
            <a:ext cx="7979535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it-IT" sz="2000" b="1" dirty="0">
                <a:latin typeface="LMSans10-Regular"/>
              </a:rPr>
              <a:t>C</a:t>
            </a:r>
            <a:r>
              <a:rPr lang="en-US" sz="2000" b="1" dirty="0">
                <a:latin typeface="LMSans10-Regular"/>
              </a:rPr>
              <a:t>ode of Conduct</a:t>
            </a:r>
            <a:r>
              <a:rPr lang="en-US" sz="2000" dirty="0">
                <a:latin typeface="LMSans10-Regular"/>
              </a:rPr>
              <a:t>: </a:t>
            </a:r>
            <a:r>
              <a:rPr lang="en-US" sz="2000" dirty="0">
                <a:latin typeface="LMSans10-Regular"/>
                <a:hlinkClick r:id="rId3"/>
              </a:rPr>
              <a:t>https://rladies.org/code-of-conduct/</a:t>
            </a:r>
            <a:endParaRPr lang="en-US" sz="2000" dirty="0">
              <a:latin typeface="LMSans10-Regular"/>
            </a:endParaRPr>
          </a:p>
          <a:p>
            <a:pPr>
              <a:buNone/>
            </a:pPr>
            <a:endParaRPr lang="en" sz="2000" dirty="0">
              <a:latin typeface="LMSans10-Regular"/>
            </a:endParaRPr>
          </a:p>
          <a:p>
            <a:pPr>
              <a:buNone/>
            </a:pPr>
            <a:endParaRPr lang="en" sz="2000" dirty="0">
              <a:latin typeface="LMSans10-Regular"/>
            </a:endParaRPr>
          </a:p>
          <a:p>
            <a:pPr>
              <a:buNone/>
            </a:pPr>
            <a:r>
              <a:rPr lang="en" sz="2000" dirty="0">
                <a:latin typeface="LMSans10-Regular"/>
              </a:rPr>
              <a:t>Questo è </a:t>
            </a:r>
            <a:r>
              <a:rPr lang="en" sz="2000" b="1" dirty="0">
                <a:latin typeface="LMSans10-Regular"/>
              </a:rPr>
              <a:t>un luogo dove sentir</a:t>
            </a:r>
            <a:r>
              <a:rPr lang="en-US" sz="2000" b="1" dirty="0" err="1">
                <a:latin typeface="LMSans10-Regular"/>
              </a:rPr>
              <a:t>si</a:t>
            </a:r>
            <a:r>
              <a:rPr lang="en-US" sz="2000" b="1" dirty="0">
                <a:latin typeface="LMSans10-Regular"/>
              </a:rPr>
              <a:t> a proprio </a:t>
            </a:r>
            <a:r>
              <a:rPr lang="en-US" sz="2000" b="1" dirty="0" err="1">
                <a:latin typeface="LMSans10-Regular"/>
              </a:rPr>
              <a:t>agio</a:t>
            </a:r>
            <a:r>
              <a:rPr lang="en-US" sz="2000" b="1" dirty="0">
                <a:latin typeface="LMSans10-Regular"/>
              </a:rPr>
              <a:t> e al </a:t>
            </a:r>
            <a:r>
              <a:rPr lang="en-US" sz="2000" b="1" dirty="0" err="1">
                <a:latin typeface="LMSans10-Regular"/>
              </a:rPr>
              <a:t>sicuro</a:t>
            </a:r>
            <a:r>
              <a:rPr lang="en-US" sz="2000" b="1" dirty="0">
                <a:latin typeface="LMSans10-Regular"/>
              </a:rPr>
              <a:t>.</a:t>
            </a:r>
          </a:p>
          <a:p>
            <a:pPr>
              <a:buNone/>
            </a:pPr>
            <a:endParaRPr lang="en-US" sz="2000" dirty="0">
              <a:latin typeface="LMSans10-Regular"/>
            </a:endParaRPr>
          </a:p>
          <a:p>
            <a:pPr>
              <a:buNone/>
            </a:pPr>
            <a:r>
              <a:rPr lang="en-US" sz="2000" b="1" dirty="0">
                <a:latin typeface="LMSans10-Regular"/>
              </a:rPr>
              <a:t>Zero </a:t>
            </a:r>
            <a:r>
              <a:rPr lang="en-US" sz="2000" b="1" dirty="0" err="1">
                <a:latin typeface="LMSans10-Regular"/>
              </a:rPr>
              <a:t>tolleranza</a:t>
            </a:r>
            <a:r>
              <a:rPr lang="en-US" sz="2000" b="1" dirty="0">
                <a:latin typeface="LMSans10-Regular"/>
              </a:rPr>
              <a:t> </a:t>
            </a:r>
            <a:r>
              <a:rPr lang="en-US" sz="2000" dirty="0">
                <a:latin typeface="LMSans10-Regular"/>
              </a:rPr>
              <a:t>verso: </a:t>
            </a:r>
          </a:p>
          <a:p>
            <a:pPr>
              <a:buNone/>
            </a:pPr>
            <a:r>
              <a:rPr lang="en-US" sz="2000" dirty="0" err="1">
                <a:latin typeface="LMSans10-Regular"/>
              </a:rPr>
              <a:t>comportamenti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considerati</a:t>
            </a:r>
            <a:r>
              <a:rPr lang="en-US" sz="2000" dirty="0">
                <a:latin typeface="LMSans10-Regular"/>
              </a:rPr>
              <a:t> </a:t>
            </a:r>
            <a:r>
              <a:rPr lang="en-US" sz="2000" dirty="0" err="1">
                <a:latin typeface="LMSans10-Regular"/>
              </a:rPr>
              <a:t>offensivi</a:t>
            </a:r>
            <a:r>
              <a:rPr lang="en-US" sz="2000" dirty="0">
                <a:latin typeface="LMSans10-Regular"/>
              </a:rPr>
              <a:t> o </a:t>
            </a:r>
            <a:r>
              <a:rPr lang="en-US" sz="2000" dirty="0" err="1">
                <a:latin typeface="LMSans10-Regular"/>
              </a:rPr>
              <a:t>inappropriati</a:t>
            </a:r>
            <a:endParaRPr lang="en" sz="2000" dirty="0">
              <a:latin typeface="LMSans10-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F2AF1-C41E-4966-BD97-FB813020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201" y="3107234"/>
            <a:ext cx="1587259" cy="11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88398A"/>
                </a:solidFill>
              </a:rPr>
              <a:t>Perché siamo qui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SzPts val="1800"/>
            </a:pPr>
            <a:r>
              <a:rPr lang="it-IT" sz="2000" dirty="0" err="1">
                <a:solidFill>
                  <a:schemeClr val="tx1"/>
                </a:solidFill>
                <a:latin typeface="LMSans10-Regular"/>
              </a:rPr>
              <a:t>Women</a:t>
            </a:r>
            <a:r>
              <a:rPr lang="it-IT" sz="2000" dirty="0">
                <a:solidFill>
                  <a:schemeClr val="tx1"/>
                </a:solidFill>
                <a:latin typeface="LMSans10-Regular"/>
              </a:rPr>
              <a:t> leadership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tx1"/>
                </a:solidFill>
                <a:latin typeface="LMSans10-Regular"/>
              </a:rPr>
              <a:t>Community globale 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tx1"/>
                </a:solidFill>
                <a:latin typeface="LMSans10-Regular"/>
              </a:rPr>
              <a:t>Passione  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tx1"/>
                </a:solidFill>
                <a:latin typeface="LMSans10-Regular"/>
              </a:rPr>
              <a:t>Punto di riferimento</a:t>
            </a:r>
          </a:p>
          <a:p>
            <a:pPr marL="457200" lvl="0" indent="-342900">
              <a:lnSpc>
                <a:spcPct val="150000"/>
              </a:lnSpc>
              <a:buSzPts val="1800"/>
            </a:pPr>
            <a:r>
              <a:rPr lang="it-IT" sz="2000" dirty="0">
                <a:solidFill>
                  <a:schemeClr val="tx1"/>
                </a:solidFill>
                <a:latin typeface="LMSans10-Regular"/>
              </a:rPr>
              <a:t>Nuove idee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rgbClr val="88398A"/>
              </a:solidFill>
            </a:endParaRPr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250925" y="245520"/>
            <a:ext cx="719923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 dirty="0">
                <a:solidFill>
                  <a:srgbClr val="88398A"/>
                </a:solidFill>
              </a:rPr>
              <a:t>La nostra mission </a:t>
            </a:r>
            <a:r>
              <a:rPr lang="en" sz="3600" dirty="0"/>
              <a:t>è semplice</a:t>
            </a:r>
            <a:br>
              <a:rPr lang="en" sz="3600" dirty="0"/>
            </a:br>
            <a:endParaRPr sz="3600" dirty="0"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FFFFFF"/>
                </a:solidFill>
              </a:rPr>
              <a:t>I nostri obiettivi</a:t>
            </a:r>
            <a:endParaRPr b="1" dirty="0">
              <a:solidFill>
                <a:srgbClr val="FFFFFF"/>
              </a:solidFill>
            </a:endParaRPr>
          </a:p>
          <a:p>
            <a:pPr marL="400050" indent="-285750"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Opportunità di </a:t>
            </a:r>
            <a:r>
              <a:rPr lang="it-IT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crescita</a:t>
            </a: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: </a:t>
            </a:r>
            <a:r>
              <a:rPr lang="it-IT" sz="20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mentorship</a:t>
            </a: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 &amp; apprendimento</a:t>
            </a:r>
          </a:p>
          <a:p>
            <a:pPr marL="400050" indent="-285750"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Opportunità per conoscersi e supportarsi: </a:t>
            </a:r>
            <a:r>
              <a:rPr lang="it-IT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network</a:t>
            </a:r>
          </a:p>
          <a:p>
            <a:pPr marL="400050" indent="-285750">
              <a:spcBef>
                <a:spcPts val="600"/>
              </a:spcBef>
              <a:buSzPts val="1800"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Opportunità di sentirsi parte di un gruppo: </a:t>
            </a:r>
            <a:r>
              <a:rPr lang="it-IT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MSans10-Regular"/>
              </a:rPr>
              <a:t>community</a:t>
            </a:r>
            <a:endParaRPr lang="it-IT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061665" y="3621272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F68999-8D01-4059-BB2F-968E8EE9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63" y="0"/>
            <a:ext cx="1279900" cy="1279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59269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dirty="0">
                <a:solidFill>
                  <a:srgbClr val="88398A"/>
                </a:solidFill>
                <a:latin typeface="LMSans10-Regular"/>
              </a:rPr>
              <a:t>R-Ladies Bari – Co-organizers</a:t>
            </a:r>
            <a:endParaRPr lang="en" sz="4000" dirty="0">
              <a:solidFill>
                <a:srgbClr val="88398A"/>
              </a:solidFill>
              <a:latin typeface="LMSans10-Regula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4BC6C-5E08-4E3D-A8EC-F59F18899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2" r="13440"/>
          <a:stretch/>
        </p:blipFill>
        <p:spPr>
          <a:xfrm>
            <a:off x="5836919" y="1788032"/>
            <a:ext cx="1935481" cy="2319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C5647-B3F1-4BBE-839D-106EAD99F3FB}"/>
              </a:ext>
            </a:extLst>
          </p:cNvPr>
          <p:cNvSpPr txBox="1"/>
          <p:nvPr/>
        </p:nvSpPr>
        <p:spPr>
          <a:xfrm>
            <a:off x="5410699" y="4107179"/>
            <a:ext cx="316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Sara</a:t>
            </a:r>
            <a:r>
              <a:rPr lang="it-IT" dirty="0"/>
              <a:t> Iacozza</a:t>
            </a:r>
            <a:endParaRPr lang="en-US" dirty="0"/>
          </a:p>
          <a:p>
            <a:r>
              <a:rPr lang="it-IT" dirty="0"/>
              <a:t>D</a:t>
            </a:r>
            <a:r>
              <a:rPr lang="en-US" dirty="0" err="1"/>
              <a:t>ata</a:t>
            </a:r>
            <a:r>
              <a:rPr lang="en-US" dirty="0"/>
              <a:t> Analyst @</a:t>
            </a:r>
            <a:r>
              <a:rPr lang="en-US" dirty="0" err="1"/>
              <a:t>DoBigGood</a:t>
            </a:r>
            <a:r>
              <a:rPr lang="en-US" dirty="0"/>
              <a:t> (Seattle)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D3A58-B381-4F88-B6AB-68C0333649F0}"/>
              </a:ext>
            </a:extLst>
          </p:cNvPr>
          <p:cNvSpPr txBox="1"/>
          <p:nvPr/>
        </p:nvSpPr>
        <p:spPr>
          <a:xfrm>
            <a:off x="442459" y="4107179"/>
            <a:ext cx="245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Giovanna</a:t>
            </a:r>
            <a:r>
              <a:rPr lang="it-IT" dirty="0"/>
              <a:t> de Vincenzo</a:t>
            </a:r>
            <a:endParaRPr lang="en-US" dirty="0"/>
          </a:p>
          <a:p>
            <a:r>
              <a:rPr lang="it-IT" dirty="0"/>
              <a:t>D</a:t>
            </a:r>
            <a:r>
              <a:rPr lang="en-US" dirty="0" err="1"/>
              <a:t>ata</a:t>
            </a:r>
            <a:r>
              <a:rPr lang="en-US" dirty="0"/>
              <a:t> Scientist @</a:t>
            </a:r>
            <a:r>
              <a:rPr lang="en-US" dirty="0" err="1"/>
              <a:t>InfoCamere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CDD2F-ED1D-4886-9487-F867999A18CF}"/>
              </a:ext>
            </a:extLst>
          </p:cNvPr>
          <p:cNvSpPr txBox="1"/>
          <p:nvPr/>
        </p:nvSpPr>
        <p:spPr>
          <a:xfrm>
            <a:off x="2926579" y="4107179"/>
            <a:ext cx="245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Francesca</a:t>
            </a:r>
            <a:r>
              <a:rPr lang="it-IT" dirty="0"/>
              <a:t> </a:t>
            </a:r>
            <a:r>
              <a:rPr lang="it-IT" dirty="0" err="1"/>
              <a:t>Lamontanara</a:t>
            </a:r>
            <a:endParaRPr lang="en-US" dirty="0"/>
          </a:p>
          <a:p>
            <a:r>
              <a:rPr lang="it-IT" dirty="0"/>
              <a:t>D</a:t>
            </a:r>
            <a:r>
              <a:rPr lang="en-US" dirty="0" err="1"/>
              <a:t>ata</a:t>
            </a:r>
            <a:r>
              <a:rPr lang="en-US" dirty="0"/>
              <a:t> Scientist @</a:t>
            </a:r>
            <a:r>
              <a:rPr lang="en-US" dirty="0" err="1"/>
              <a:t>InfoCamere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27C2D-1254-45E6-BF47-8397CBC57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602" y="1819254"/>
            <a:ext cx="1725638" cy="2287925"/>
          </a:xfrm>
          <a:prstGeom prst="rect">
            <a:avLst/>
          </a:prstGeom>
        </p:spPr>
      </p:pic>
      <p:pic>
        <p:nvPicPr>
          <p:cNvPr id="12" name="Google Shape;270;p46">
            <a:extLst>
              <a:ext uri="{FF2B5EF4-FFF2-40B4-BE49-F238E27FC236}">
                <a16:creationId xmlns:a16="http://schemas.microsoft.com/office/drawing/2014/main" id="{E9CAF754-9A47-42D0-B800-E1F80C956A0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85" y="1910693"/>
            <a:ext cx="2196486" cy="219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B34EC-7BD9-4452-9987-89BEBBA9F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663" y="0"/>
            <a:ext cx="1279900" cy="1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04860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568</Words>
  <Application>Microsoft Office PowerPoint</Application>
  <PresentationFormat>On-screen Show (16:9)</PresentationFormat>
  <Paragraphs>121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Titillium Web</vt:lpstr>
      <vt:lpstr>LMSans10-Regular</vt:lpstr>
      <vt:lpstr>LMMathSymbols10-Regular</vt:lpstr>
      <vt:lpstr>Comfortaa</vt:lpstr>
      <vt:lpstr>LMSans10-Bold</vt:lpstr>
      <vt:lpstr>Courier</vt:lpstr>
      <vt:lpstr>Arial</vt:lpstr>
      <vt:lpstr>Helvetica Neue</vt:lpstr>
      <vt:lpstr>R-Ladies Template</vt:lpstr>
      <vt:lpstr>Buone abitudini per programmatori:  </vt:lpstr>
      <vt:lpstr>Grazie al nostro sponsor per ospitarci e offrirci la possibilità di riunirci</vt:lpstr>
      <vt:lpstr>Programma di oggi</vt:lpstr>
      <vt:lpstr>1. R-Ladies Bari:</vt:lpstr>
      <vt:lpstr>R-Ladies Bari è un local chapter di  R-Ladies Global</vt:lpstr>
      <vt:lpstr>R-Ladies Bari è un local chapter di  R-Ladies Global</vt:lpstr>
      <vt:lpstr>R-Ladies Bari è un local chapter di  R-Ladies Global</vt:lpstr>
      <vt:lpstr>La nostra mission è semplice </vt:lpstr>
      <vt:lpstr>R-Ladies Bari – Co-organizers</vt:lpstr>
      <vt:lpstr>R-Ladies Bari </vt:lpstr>
      <vt:lpstr>Call for Speakers &amp; Co-organizers</vt:lpstr>
      <vt:lpstr>PowerPoint Presentation</vt:lpstr>
      <vt:lpstr>Oggi parliamo di  Buone Abitudini</vt:lpstr>
      <vt:lpstr>Collaborazione Chiarezza Controllo</vt:lpstr>
      <vt:lpstr>2. Flash talk su </vt:lpstr>
      <vt:lpstr>Domande?</vt:lpstr>
      <vt:lpstr>3. Workshop su </vt:lpstr>
      <vt:lpstr>Prima di iniziare:</vt:lpstr>
      <vt:lpstr>Cos’è R</vt:lpstr>
      <vt:lpstr>Coding in R Studio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Buone abitudini per programmatori:</dc:title>
  <dc:creator>Sara Iacozza</dc:creator>
  <cp:lastModifiedBy>Sara Iacozza</cp:lastModifiedBy>
  <cp:revision>14</cp:revision>
  <dcterms:modified xsi:type="dcterms:W3CDTF">2019-12-02T11:55:13Z</dcterms:modified>
</cp:coreProperties>
</file>